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5" r:id="rId5"/>
    <p:sldId id="264" r:id="rId6"/>
    <p:sldId id="270" r:id="rId7"/>
    <p:sldId id="263" r:id="rId8"/>
    <p:sldId id="262" r:id="rId9"/>
    <p:sldId id="261" r:id="rId10"/>
    <p:sldId id="271" r:id="rId11"/>
    <p:sldId id="260" r:id="rId12"/>
    <p:sldId id="259" r:id="rId13"/>
    <p:sldId id="258" r:id="rId14"/>
    <p:sldId id="266"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FDC16E-AED3-4540-8986-6E4DF7FE155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108105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DC16E-AED3-4540-8986-6E4DF7FE155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346260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DC16E-AED3-4540-8986-6E4DF7FE155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41904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DC16E-AED3-4540-8986-6E4DF7FE155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90969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FDC16E-AED3-4540-8986-6E4DF7FE155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225504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FDC16E-AED3-4540-8986-6E4DF7FE1556}"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324983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DC16E-AED3-4540-8986-6E4DF7FE1556}"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12316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FDC16E-AED3-4540-8986-6E4DF7FE1556}"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31763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DC16E-AED3-4540-8986-6E4DF7FE1556}"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121403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FDC16E-AED3-4540-8986-6E4DF7FE1556}"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22472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FDC16E-AED3-4540-8986-6E4DF7FE1556}"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D599D-B1BC-4F5B-B291-55CB49E07F91}" type="slidenum">
              <a:rPr lang="en-GB" smtClean="0"/>
              <a:t>‹#›</a:t>
            </a:fld>
            <a:endParaRPr lang="en-GB"/>
          </a:p>
        </p:txBody>
      </p:sp>
    </p:spTree>
    <p:extLst>
      <p:ext uri="{BB962C8B-B14F-4D97-AF65-F5344CB8AC3E}">
        <p14:creationId xmlns:p14="http://schemas.microsoft.com/office/powerpoint/2010/main" val="2670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DC16E-AED3-4540-8986-6E4DF7FE1556}" type="datetimeFigureOut">
              <a:rPr lang="en-GB" smtClean="0"/>
              <a:t>26/04/2021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D599D-B1BC-4F5B-B291-55CB49E07F91}" type="slidenum">
              <a:rPr lang="en-GB" smtClean="0"/>
              <a:t>‹#›</a:t>
            </a:fld>
            <a:endParaRPr lang="en-GB"/>
          </a:p>
        </p:txBody>
      </p:sp>
    </p:spTree>
    <p:extLst>
      <p:ext uri="{BB962C8B-B14F-4D97-AF65-F5344CB8AC3E}">
        <p14:creationId xmlns:p14="http://schemas.microsoft.com/office/powerpoint/2010/main" val="3704368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file:///C:\var\folders\2h\3nrpzjjj20z9zhx584b17yqh0000gn\T\com.microsoft.Word\WebArchiveCopyPasteTempFiles\Happiness-shutterstock_1034516620.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54BDBC-007B-4B25-8D9E-4275DCDE3E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071"/>
            <a:ext cx="9144000" cy="6855857"/>
          </a:xfrm>
          <a:prstGeom prst="rect">
            <a:avLst/>
          </a:prstGeom>
        </p:spPr>
      </p:pic>
    </p:spTree>
    <p:extLst>
      <p:ext uri="{BB962C8B-B14F-4D97-AF65-F5344CB8AC3E}">
        <p14:creationId xmlns:p14="http://schemas.microsoft.com/office/powerpoint/2010/main" val="32576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board&#10;&#10;Description automatically generated">
            <a:extLst>
              <a:ext uri="{FF2B5EF4-FFF2-40B4-BE49-F238E27FC236}">
                <a16:creationId xmlns:a16="http://schemas.microsoft.com/office/drawing/2014/main" xmlns="" id="{CA67DCA6-9A81-44D3-8411-AEC0B7A71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6" name="TextBox 5">
            <a:extLst>
              <a:ext uri="{FF2B5EF4-FFF2-40B4-BE49-F238E27FC236}">
                <a16:creationId xmlns:a16="http://schemas.microsoft.com/office/drawing/2014/main" xmlns="" id="{870970C2-ECEB-4ACD-8D08-2DC0C97B33CB}"/>
              </a:ext>
            </a:extLst>
          </p:cNvPr>
          <p:cNvSpPr txBox="1"/>
          <p:nvPr/>
        </p:nvSpPr>
        <p:spPr>
          <a:xfrm>
            <a:off x="1412420" y="1794506"/>
            <a:ext cx="6555923" cy="2308324"/>
          </a:xfrm>
          <a:prstGeom prst="rect">
            <a:avLst/>
          </a:prstGeom>
          <a:noFill/>
        </p:spPr>
        <p:txBody>
          <a:bodyPr wrap="square">
            <a:spAutoFit/>
          </a:bodyPr>
          <a:lstStyle/>
          <a:p>
            <a:r>
              <a:rPr lang="en-GB" sz="2400" dirty="0">
                <a:effectLst/>
                <a:latin typeface="Avenir Book"/>
                <a:ea typeface="Times New Roman" panose="02020603050405020304" pitchFamily="18" charset="0"/>
              </a:rPr>
              <a:t>1. What qualities do Lucy and Sandesh show in this extract?</a:t>
            </a:r>
          </a:p>
          <a:p>
            <a:r>
              <a:rPr lang="en-GB" sz="2400" dirty="0">
                <a:effectLst/>
                <a:latin typeface="Avenir Book"/>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a:p>
            <a:r>
              <a:rPr lang="en-GB" sz="2400" dirty="0">
                <a:latin typeface="Avenir Book"/>
                <a:ea typeface="Times New Roman" panose="02020603050405020304" pitchFamily="18" charset="0"/>
              </a:rPr>
              <a:t>2. </a:t>
            </a:r>
            <a:r>
              <a:rPr lang="en-GB" sz="2400" dirty="0">
                <a:effectLst/>
                <a:latin typeface="Avenir Book"/>
                <a:ea typeface="Times New Roman" panose="02020603050405020304" pitchFamily="18" charset="0"/>
              </a:rPr>
              <a:t>What is revealed about their friendship?</a:t>
            </a:r>
          </a:p>
          <a:p>
            <a:endParaRPr lang="en-GB" sz="2400" dirty="0">
              <a:latin typeface="Avenir Book"/>
              <a:ea typeface="Times New Roman" panose="02020603050405020304" pitchFamily="18" charset="0"/>
            </a:endParaRPr>
          </a:p>
          <a:p>
            <a:r>
              <a:rPr lang="en-GB" sz="2400" dirty="0">
                <a:latin typeface="Avenir Book"/>
                <a:ea typeface="Times New Roman" panose="02020603050405020304" pitchFamily="18" charset="0"/>
              </a:rPr>
              <a:t>3. </a:t>
            </a:r>
            <a:r>
              <a:rPr lang="en-GB" sz="2400" dirty="0">
                <a:effectLst/>
                <a:latin typeface="Avenir Book"/>
                <a:ea typeface="Times New Roman" panose="02020603050405020304" pitchFamily="18" charset="0"/>
              </a:rPr>
              <a:t>Why is it so important to ‘share your problems’?</a:t>
            </a:r>
            <a:endParaRPr lang="en-GB" sz="2400" dirty="0"/>
          </a:p>
        </p:txBody>
      </p:sp>
    </p:spTree>
    <p:extLst>
      <p:ext uri="{BB962C8B-B14F-4D97-AF65-F5344CB8AC3E}">
        <p14:creationId xmlns:p14="http://schemas.microsoft.com/office/powerpoint/2010/main" val="61925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ED763E78-CF38-461F-BF9C-BD75A7E8B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26416FE1-B8C4-4239-917F-BC9822B9B82E}"/>
              </a:ext>
            </a:extLst>
          </p:cNvPr>
          <p:cNvSpPr txBox="1"/>
          <p:nvPr/>
        </p:nvSpPr>
        <p:spPr>
          <a:xfrm>
            <a:off x="449036" y="831520"/>
            <a:ext cx="7666264" cy="1323439"/>
          </a:xfrm>
          <a:prstGeom prst="rect">
            <a:avLst/>
          </a:prstGeom>
          <a:noFill/>
        </p:spPr>
        <p:txBody>
          <a:bodyPr wrap="square">
            <a:spAutoFit/>
          </a:bodyPr>
          <a:lstStyle/>
          <a:p>
            <a:pPr marL="457200" algn="ctr"/>
            <a:r>
              <a:rPr lang="en-GB" sz="2000" b="1" dirty="0">
                <a:solidFill>
                  <a:srgbClr val="000000"/>
                </a:solidFill>
                <a:latin typeface="Avenir Book"/>
                <a:ea typeface="Times New Roman" panose="02020603050405020304" pitchFamily="18" charset="0"/>
              </a:rPr>
              <a:t>“</a:t>
            </a:r>
            <a:r>
              <a:rPr lang="en-GB" sz="2000" b="1" dirty="0">
                <a:solidFill>
                  <a:srgbClr val="000000"/>
                </a:solidFill>
                <a:latin typeface="Avenir Book"/>
              </a:rPr>
              <a:t>I guess what I’ve realized is that you can’t hinge your own happiness onto one person or one thing.</a:t>
            </a:r>
          </a:p>
          <a:p>
            <a:pPr marL="457200" algn="ctr"/>
            <a:r>
              <a:rPr lang="en-GB" sz="2000" b="1" dirty="0">
                <a:solidFill>
                  <a:srgbClr val="000000"/>
                </a:solidFill>
                <a:latin typeface="Avenir Book"/>
                <a:ea typeface="Times New Roman" panose="02020603050405020304" pitchFamily="18" charset="0"/>
              </a:rPr>
              <a:t>Happiness comes from a lot of different places.</a:t>
            </a:r>
            <a:endParaRPr lang="en-GB" sz="2000" b="1" dirty="0">
              <a:solidFill>
                <a:srgbClr val="000000"/>
              </a:solidFill>
              <a:effectLst/>
              <a:latin typeface="Avenir Book"/>
              <a:ea typeface="Times New Roman" panose="02020603050405020304" pitchFamily="18" charset="0"/>
            </a:endParaRPr>
          </a:p>
          <a:p>
            <a:pPr marL="457200" algn="ctr"/>
            <a:r>
              <a:rPr lang="en-GB" sz="2000" b="1" dirty="0">
                <a:solidFill>
                  <a:srgbClr val="000000"/>
                </a:solidFill>
                <a:latin typeface="Avenir Book"/>
                <a:ea typeface="Times New Roman" panose="02020603050405020304" pitchFamily="18" charset="0"/>
              </a:rPr>
              <a:t>You just have to notice them.” </a:t>
            </a:r>
            <a:r>
              <a:rPr lang="en-GB" sz="2000" dirty="0">
                <a:effectLst/>
                <a:latin typeface="Avenir Book"/>
                <a:ea typeface="Times New Roman" panose="02020603050405020304" pitchFamily="18" charset="0"/>
              </a:rPr>
              <a:t>Lucy</a:t>
            </a:r>
            <a:endParaRPr lang="en-GB" sz="2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261640BE-81EA-4CD9-99D9-541EEDA272B1}"/>
              </a:ext>
            </a:extLst>
          </p:cNvPr>
          <p:cNvSpPr txBox="1"/>
          <p:nvPr/>
        </p:nvSpPr>
        <p:spPr>
          <a:xfrm>
            <a:off x="1326696" y="4703042"/>
            <a:ext cx="6490607" cy="707886"/>
          </a:xfrm>
          <a:prstGeom prst="rect">
            <a:avLst/>
          </a:prstGeom>
          <a:noFill/>
        </p:spPr>
        <p:txBody>
          <a:bodyPr wrap="square">
            <a:spAutoFit/>
          </a:bodyPr>
          <a:lstStyle/>
          <a:p>
            <a:pPr marL="457200" algn="ctr"/>
            <a:r>
              <a:rPr lang="en-GB" sz="2000" dirty="0">
                <a:effectLst/>
                <a:latin typeface="Avenir Book"/>
                <a:ea typeface="Times New Roman" panose="02020603050405020304" pitchFamily="18" charset="0"/>
              </a:rPr>
              <a:t>With the person sitting next to you, have a chat about all the different ‘places’ your happiness comes from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92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xmlns="" id="{D95D3D49-DCDD-4C40-AD33-306CB9942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3B74AFF7-988B-4210-91CB-A715A359052F}"/>
              </a:ext>
            </a:extLst>
          </p:cNvPr>
          <p:cNvSpPr txBox="1"/>
          <p:nvPr/>
        </p:nvSpPr>
        <p:spPr>
          <a:xfrm>
            <a:off x="398689" y="994406"/>
            <a:ext cx="7780564" cy="707886"/>
          </a:xfrm>
          <a:prstGeom prst="rect">
            <a:avLst/>
          </a:prstGeom>
          <a:noFill/>
        </p:spPr>
        <p:txBody>
          <a:bodyPr wrap="square">
            <a:spAutoFit/>
          </a:bodyPr>
          <a:lstStyle/>
          <a:p>
            <a:pPr marL="457200" algn="ctr"/>
            <a:r>
              <a:rPr lang="en-GB" sz="2000" dirty="0">
                <a:effectLst/>
                <a:latin typeface="Avenir Book"/>
                <a:ea typeface="Times New Roman" panose="02020603050405020304" pitchFamily="18" charset="0"/>
              </a:rPr>
              <a:t>IN THE CLASSROOM OR AT HOME, SKETCH YOUR OWN </a:t>
            </a:r>
          </a:p>
          <a:p>
            <a:pPr marL="457200" algn="ctr"/>
            <a:r>
              <a:rPr lang="en-GB" sz="2000" b="1" dirty="0">
                <a:effectLst/>
                <a:latin typeface="Avenir Book"/>
                <a:ea typeface="Times New Roman" panose="02020603050405020304" pitchFamily="18" charset="0"/>
              </a:rPr>
              <a:t>RAINBOW OF HAPPINESS!</a:t>
            </a:r>
            <a:r>
              <a:rPr lang="en-GB" sz="2000" u="none" strike="noStrike" dirty="0">
                <a:effectLst/>
                <a:latin typeface="Avenir Book"/>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37466A5D-DE7E-4445-97B9-159E4E6B40A2}"/>
              </a:ext>
            </a:extLst>
          </p:cNvPr>
          <p:cNvSpPr txBox="1"/>
          <p:nvPr/>
        </p:nvSpPr>
        <p:spPr>
          <a:xfrm>
            <a:off x="1677760" y="5000243"/>
            <a:ext cx="5641522" cy="707886"/>
          </a:xfrm>
          <a:prstGeom prst="rect">
            <a:avLst/>
          </a:prstGeom>
          <a:noFill/>
        </p:spPr>
        <p:txBody>
          <a:bodyPr wrap="square">
            <a:spAutoFit/>
          </a:bodyPr>
          <a:lstStyle/>
          <a:p>
            <a:pPr marL="457200" algn="ctr"/>
            <a:r>
              <a:rPr lang="en-GB" sz="2000" dirty="0">
                <a:effectLst/>
                <a:latin typeface="Avenir Book"/>
                <a:ea typeface="Times New Roman" panose="02020603050405020304" pitchFamily="18" charset="0"/>
              </a:rPr>
              <a:t>For each colour of the rainbow, note down something or someone that makes you happy.</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76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nowboard&#10;&#10;Description automatically generated with low confidence">
            <a:extLst>
              <a:ext uri="{FF2B5EF4-FFF2-40B4-BE49-F238E27FC236}">
                <a16:creationId xmlns:a16="http://schemas.microsoft.com/office/drawing/2014/main" xmlns="" id="{DED5DDCD-AC90-4C87-BB97-D050B1D14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DC8BB967-006B-4F00-AED1-7C12C988B431}"/>
              </a:ext>
            </a:extLst>
          </p:cNvPr>
          <p:cNvSpPr txBox="1"/>
          <p:nvPr/>
        </p:nvSpPr>
        <p:spPr>
          <a:xfrm>
            <a:off x="727982" y="961098"/>
            <a:ext cx="7437664" cy="1692771"/>
          </a:xfrm>
          <a:prstGeom prst="rect">
            <a:avLst/>
          </a:prstGeom>
          <a:noFill/>
        </p:spPr>
        <p:txBody>
          <a:bodyPr wrap="square">
            <a:spAutoFit/>
          </a:bodyPr>
          <a:lstStyle/>
          <a:p>
            <a:pPr marL="457200"/>
            <a:r>
              <a:rPr lang="en-GB" sz="2400" b="1" dirty="0">
                <a:effectLst/>
                <a:latin typeface="Avenir Book"/>
                <a:ea typeface="Times New Roman" panose="02020603050405020304" pitchFamily="18" charset="0"/>
              </a:rPr>
              <a:t>At the end of the story, Lucy states that:</a:t>
            </a:r>
            <a:endParaRPr lang="en-GB" sz="2400" dirty="0">
              <a:effectLst/>
              <a:latin typeface="Times New Roman" panose="02020603050405020304" pitchFamily="18" charset="0"/>
              <a:ea typeface="Times New Roman" panose="02020603050405020304" pitchFamily="18" charset="0"/>
            </a:endParaRPr>
          </a:p>
          <a:p>
            <a:pPr marL="457200"/>
            <a:r>
              <a:rPr lang="en-GB" sz="2000" dirty="0">
                <a:effectLst/>
                <a:latin typeface="Avenir Book"/>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457200" algn="ctr"/>
            <a:r>
              <a:rPr lang="en-GB" sz="2000" dirty="0">
                <a:solidFill>
                  <a:srgbClr val="FF0000"/>
                </a:solidFill>
                <a:effectLst/>
                <a:latin typeface="Avenir Book"/>
                <a:ea typeface="Times New Roman" panose="02020603050405020304" pitchFamily="18" charset="0"/>
              </a:rPr>
              <a:t>“The whole time I’d been trying to get onto Record Smashers, I thought I’d been searching for my mum’s happiness. But I was wrong about that.</a:t>
            </a:r>
            <a:r>
              <a:rPr lang="en-GB" sz="2000" dirty="0">
                <a:solidFill>
                  <a:srgbClr val="FF0000"/>
                </a:solidFill>
                <a:latin typeface="Avenir Book"/>
                <a:ea typeface="Times New Roman" panose="02020603050405020304" pitchFamily="18" charset="0"/>
              </a:rPr>
              <a:t> </a:t>
            </a:r>
            <a:r>
              <a:rPr lang="en-GB" sz="2000" dirty="0">
                <a:solidFill>
                  <a:srgbClr val="FF0000"/>
                </a:solidFill>
                <a:effectLst/>
                <a:latin typeface="Avenir Book"/>
                <a:ea typeface="Times New Roman" panose="02020603050405020304" pitchFamily="18" charset="0"/>
              </a:rPr>
              <a:t>I’d really been searching for mine.”</a:t>
            </a:r>
            <a:endParaRPr lang="en-GB" sz="2000" dirty="0">
              <a:solidFill>
                <a:srgbClr val="FF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6DCD3944-DDBD-4FF6-B24D-DE9CCC038557}"/>
              </a:ext>
            </a:extLst>
          </p:cNvPr>
          <p:cNvSpPr txBox="1"/>
          <p:nvPr/>
        </p:nvSpPr>
        <p:spPr>
          <a:xfrm>
            <a:off x="2726871" y="3650133"/>
            <a:ext cx="5649685" cy="2246769"/>
          </a:xfrm>
          <a:prstGeom prst="rect">
            <a:avLst/>
          </a:prstGeom>
          <a:noFill/>
        </p:spPr>
        <p:txBody>
          <a:bodyPr wrap="square">
            <a:spAutoFit/>
          </a:bodyPr>
          <a:lstStyle/>
          <a:p>
            <a:pPr marL="457200"/>
            <a:r>
              <a:rPr lang="en-GB" sz="2000" b="1" dirty="0">
                <a:effectLst/>
                <a:latin typeface="Avenir Book"/>
                <a:ea typeface="Times New Roman" panose="02020603050405020304" pitchFamily="18" charset="0"/>
              </a:rPr>
              <a:t>DISCUSS</a:t>
            </a:r>
            <a:endParaRPr lang="en-GB" sz="2000" b="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000" dirty="0">
                <a:effectLst/>
                <a:latin typeface="Avenir Book"/>
                <a:ea typeface="MS Mincho" panose="02020609040205080304" pitchFamily="49" charset="-128"/>
                <a:cs typeface="Times New Roman" panose="02020603050405020304" pitchFamily="18" charset="0"/>
              </a:rPr>
              <a:t>What do you think Lucy means by this?</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2000" dirty="0">
                <a:effectLst/>
                <a:latin typeface="Avenir Book"/>
                <a:ea typeface="MS Mincho" panose="02020609040205080304" pitchFamily="49" charset="-128"/>
                <a:cs typeface="Times New Roman" panose="02020603050405020304" pitchFamily="18" charset="0"/>
              </a:rPr>
              <a:t>What does Lucy </a:t>
            </a:r>
            <a:r>
              <a:rPr lang="en-US" sz="2000" dirty="0" err="1">
                <a:effectLst/>
                <a:latin typeface="Avenir Book"/>
                <a:ea typeface="MS Mincho" panose="02020609040205080304" pitchFamily="49" charset="-128"/>
                <a:cs typeface="Times New Roman" panose="02020603050405020304" pitchFamily="18" charset="0"/>
              </a:rPr>
              <a:t>realise</a:t>
            </a:r>
            <a:r>
              <a:rPr lang="en-US" sz="2000" dirty="0">
                <a:effectLst/>
                <a:latin typeface="Avenir Book"/>
                <a:ea typeface="MS Mincho" panose="02020609040205080304" pitchFamily="49" charset="-128"/>
                <a:cs typeface="Times New Roman" panose="02020603050405020304" pitchFamily="18" charset="0"/>
              </a:rPr>
              <a:t> about her mum’s love for her?</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2000" dirty="0">
                <a:effectLst/>
                <a:latin typeface="Avenir Book"/>
                <a:ea typeface="MS Mincho" panose="02020609040205080304" pitchFamily="49" charset="-128"/>
                <a:cs typeface="Times New Roman" panose="02020603050405020304" pitchFamily="18" charset="0"/>
              </a:rPr>
              <a:t>Have you ever experienced similar thoughts or feelings to Lucy?</a:t>
            </a:r>
            <a:endParaRPr lang="en-GB" sz="20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venir Book"/>
                <a:ea typeface="Times New Roman" panose="02020603050405020304" pitchFamily="18" charset="0"/>
                <a:cs typeface="Times New Roman" panose="02020603050405020304" pitchFamily="18" charset="0"/>
              </a:rPr>
              <a:t>What does it mean to be truly happy</a:t>
            </a:r>
            <a:endParaRPr lang="en-GB" sz="2000" dirty="0"/>
          </a:p>
        </p:txBody>
      </p:sp>
    </p:spTree>
    <p:extLst>
      <p:ext uri="{BB962C8B-B14F-4D97-AF65-F5344CB8AC3E}">
        <p14:creationId xmlns:p14="http://schemas.microsoft.com/office/powerpoint/2010/main" val="123683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xmlns="" id="{869D5C1E-76F1-4EA4-82C2-EA8F0BE66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620AB1D6-EEDC-4915-9CF3-C35EB9F99A62}"/>
              </a:ext>
            </a:extLst>
          </p:cNvPr>
          <p:cNvSpPr txBox="1"/>
          <p:nvPr/>
        </p:nvSpPr>
        <p:spPr>
          <a:xfrm>
            <a:off x="752475" y="1581150"/>
            <a:ext cx="7639050" cy="2677656"/>
          </a:xfrm>
          <a:prstGeom prst="rect">
            <a:avLst/>
          </a:prstGeom>
          <a:noFill/>
        </p:spPr>
        <p:txBody>
          <a:bodyPr wrap="square">
            <a:spAutoFit/>
          </a:bodyPr>
          <a:lstStyle/>
          <a:p>
            <a:pPr marL="457200"/>
            <a:r>
              <a:rPr lang="en-GB" sz="2400" b="1" dirty="0">
                <a:effectLst/>
                <a:latin typeface="Avenir Book"/>
                <a:ea typeface="Times New Roman" panose="02020603050405020304" pitchFamily="18" charset="0"/>
              </a:rPr>
              <a:t>Now it’s your turn to think about …</a:t>
            </a:r>
            <a:endParaRPr lang="en-GB" sz="2400" b="1" dirty="0">
              <a:effectLst/>
              <a:latin typeface="Times New Roman" panose="02020603050405020304" pitchFamily="18" charset="0"/>
              <a:ea typeface="Times New Roman" panose="02020603050405020304" pitchFamily="18" charset="0"/>
            </a:endParaRPr>
          </a:p>
          <a:p>
            <a:endParaRPr lang="en-GB" sz="2400" dirty="0">
              <a:effectLst/>
              <a:latin typeface="Avenir Book"/>
              <a:ea typeface="Times New Roman" panose="02020603050405020304" pitchFamily="18" charset="0"/>
            </a:endParaRPr>
          </a:p>
          <a:p>
            <a:pPr algn="ctr"/>
            <a:r>
              <a:rPr lang="en-GB" sz="2400" dirty="0">
                <a:effectLst/>
                <a:latin typeface="Avenir Book"/>
                <a:ea typeface="Times New Roman" panose="02020603050405020304" pitchFamily="18" charset="0"/>
              </a:rPr>
              <a:t>How will </a:t>
            </a:r>
            <a:r>
              <a:rPr lang="en-GB" sz="2400" b="1" dirty="0">
                <a:effectLst/>
                <a:latin typeface="Avenir Book"/>
                <a:ea typeface="Times New Roman" panose="02020603050405020304" pitchFamily="18" charset="0"/>
              </a:rPr>
              <a:t>you</a:t>
            </a:r>
            <a:r>
              <a:rPr lang="en-GB" sz="2400" dirty="0">
                <a:effectLst/>
                <a:latin typeface="Avenir Book"/>
                <a:ea typeface="Times New Roman" panose="02020603050405020304" pitchFamily="18" charset="0"/>
              </a:rPr>
              <a:t> support a friend when they face a challenge?</a:t>
            </a:r>
            <a:endParaRPr lang="en-GB" sz="2400" dirty="0">
              <a:effectLst/>
              <a:latin typeface="Times New Roman" panose="02020603050405020304" pitchFamily="18" charset="0"/>
              <a:ea typeface="Times New Roman" panose="02020603050405020304" pitchFamily="18" charset="0"/>
            </a:endParaRPr>
          </a:p>
          <a:p>
            <a:pPr marL="457200"/>
            <a:r>
              <a:rPr lang="en-GB" sz="2400" dirty="0">
                <a:effectLst/>
                <a:latin typeface="Avenir Book"/>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pPr marL="457200" algn="ctr"/>
            <a:r>
              <a:rPr lang="en-GB" sz="2400" dirty="0">
                <a:latin typeface="Avenir Book"/>
                <a:ea typeface="Times New Roman" panose="02020603050405020304" pitchFamily="18" charset="0"/>
              </a:rPr>
              <a:t>a</a:t>
            </a:r>
            <a:r>
              <a:rPr lang="en-GB" sz="2400" dirty="0">
                <a:effectLst/>
                <a:latin typeface="Avenir Book"/>
                <a:ea typeface="Times New Roman" panose="02020603050405020304" pitchFamily="18" charset="0"/>
              </a:rPr>
              <a:t>nd</a:t>
            </a:r>
          </a:p>
          <a:p>
            <a:pPr marL="457200" algn="ctr"/>
            <a:endParaRPr lang="en-GB" sz="2400" u="sng" dirty="0">
              <a:latin typeface="Avenir Book"/>
              <a:ea typeface="Times New Roman" panose="02020603050405020304" pitchFamily="18" charset="0"/>
            </a:endParaRPr>
          </a:p>
          <a:p>
            <a:pPr marL="457200" algn="ctr"/>
            <a:r>
              <a:rPr lang="en-GB" sz="2400" dirty="0">
                <a:effectLst/>
                <a:latin typeface="Avenir Book"/>
                <a:ea typeface="Times New Roman" panose="02020603050405020304" pitchFamily="18" charset="0"/>
              </a:rPr>
              <a:t>How can </a:t>
            </a:r>
            <a:r>
              <a:rPr lang="en-GB" sz="2400" b="1" dirty="0">
                <a:effectLst/>
                <a:latin typeface="Avenir Book"/>
                <a:ea typeface="Times New Roman" panose="02020603050405020304" pitchFamily="18" charset="0"/>
              </a:rPr>
              <a:t>you</a:t>
            </a:r>
            <a:r>
              <a:rPr lang="en-GB" sz="2400" dirty="0">
                <a:effectLst/>
                <a:latin typeface="Avenir Book"/>
                <a:ea typeface="Times New Roman" panose="02020603050405020304" pitchFamily="18" charset="0"/>
              </a:rPr>
              <a:t> help to make someone else happy?</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8736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with medium confidence">
            <a:extLst>
              <a:ext uri="{FF2B5EF4-FFF2-40B4-BE49-F238E27FC236}">
                <a16:creationId xmlns:a16="http://schemas.microsoft.com/office/drawing/2014/main" xmlns="" id="{DA9B3D43-C23F-403D-8595-EB2861DD7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2" name="Rectangle 2">
            <a:extLst>
              <a:ext uri="{FF2B5EF4-FFF2-40B4-BE49-F238E27FC236}">
                <a16:creationId xmlns:a16="http://schemas.microsoft.com/office/drawing/2014/main" xmlns="" id="{0CD196D2-64BA-436E-91F3-B81737545591}"/>
              </a:ext>
            </a:extLst>
          </p:cNvPr>
          <p:cNvSpPr>
            <a:spLocks noChangeArrowheads="1"/>
          </p:cNvSpPr>
          <p:nvPr/>
        </p:nvSpPr>
        <p:spPr bwMode="auto">
          <a:xfrm>
            <a:off x="781051" y="671394"/>
            <a:ext cx="53340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latin typeface="Avenir Book"/>
                <a:ea typeface="Times New Roman" panose="02020603050405020304" pitchFamily="18" charset="0"/>
              </a:rPr>
              <a:t>“T</a:t>
            </a:r>
            <a:r>
              <a:rPr kumimoji="0" lang="en-GB" altLang="en-US" sz="2400" b="0" i="0" u="none" strike="noStrike" cap="none" normalizeH="0" baseline="0" dirty="0">
                <a:ln>
                  <a:noFill/>
                </a:ln>
                <a:effectLst/>
                <a:latin typeface="Avenir Book"/>
                <a:ea typeface="Times New Roman" panose="02020603050405020304" pitchFamily="18" charset="0"/>
              </a:rPr>
              <a:t>hose photos of Sandesh, and of me, Mum and Aunty Sheila in my canoe, are my favourite ever photos 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effectLst/>
                <a:latin typeface="Avenir Book"/>
                <a:ea typeface="Times New Roman" panose="02020603050405020304" pitchFamily="18" charset="0"/>
              </a:rPr>
              <a:t>I keep them under my pillow and when times get tricky and Mum’s sadness creeps back… I like to look at them and remember that moment.” </a:t>
            </a:r>
            <a:endParaRPr kumimoji="0" lang="en-GB"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808080"/>
                </a:solidFill>
                <a:effectLst/>
                <a:latin typeface="Avenir Book"/>
                <a:ea typeface="Times New Roman" panose="02020603050405020304" pitchFamily="18" charset="0"/>
              </a:rPr>
              <a:t>                                  </a:t>
            </a:r>
            <a:r>
              <a:rPr kumimoji="0" lang="en-GB" altLang="en-US" sz="1200" b="0"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xmlns="" id="{DE7F6755-ACD1-43DE-87AC-F827C054EDB9}"/>
              </a:ext>
            </a:extLst>
          </p:cNvPr>
          <p:cNvSpPr>
            <a:spLocks noChangeArrowheads="1"/>
          </p:cNvSpPr>
          <p:nvPr/>
        </p:nvSpPr>
        <p:spPr bwMode="auto">
          <a:xfrm>
            <a:off x="2466975" y="3872271"/>
            <a:ext cx="597217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strike="noStrike" cap="none" normalizeH="0" baseline="0" dirty="0">
                <a:ln>
                  <a:noFill/>
                </a:ln>
                <a:effectLst/>
                <a:latin typeface="Avenir Book"/>
                <a:ea typeface="Times New Roman" panose="02020603050405020304" pitchFamily="18" charset="0"/>
              </a:rPr>
              <a:t>FINAL THOUGHT</a:t>
            </a:r>
            <a:endParaRPr kumimoji="0" lang="en-GB" altLang="en-US" sz="2400" b="1"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effectLst/>
                <a:latin typeface="Avenir Book"/>
                <a:ea typeface="Times New Roman" panose="02020603050405020304" pitchFamily="18" charset="0"/>
              </a:rPr>
              <a:t>Wh</a:t>
            </a:r>
            <a:r>
              <a:rPr lang="en-GB" altLang="en-US" sz="2000" dirty="0">
                <a:latin typeface="Avenir Book"/>
                <a:ea typeface="Times New Roman" panose="02020603050405020304" pitchFamily="18" charset="0"/>
              </a:rPr>
              <a:t>o would be in your favourite photo ever and why?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Avenir Book"/>
                <a:ea typeface="Times New Roman" panose="02020603050405020304" pitchFamily="18" charset="0"/>
              </a:rPr>
              <a:t>Keep your rainbow of happiness or a favourite ever photo nearby and look at them when times get tricky. </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085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164A0F82-28A0-4F43-B14E-088771CA72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791CCE7C-3F18-46FE-98D0-BCED662C4825}"/>
              </a:ext>
            </a:extLst>
          </p:cNvPr>
          <p:cNvSpPr txBox="1"/>
          <p:nvPr/>
        </p:nvSpPr>
        <p:spPr>
          <a:xfrm>
            <a:off x="1065321" y="689879"/>
            <a:ext cx="6090081" cy="5478423"/>
          </a:xfrm>
          <a:prstGeom prst="rect">
            <a:avLst/>
          </a:prstGeom>
          <a:noFill/>
        </p:spPr>
        <p:txBody>
          <a:bodyPr wrap="square" rtlCol="0">
            <a:spAutoFit/>
          </a:bodyPr>
          <a:lstStyle/>
          <a:p>
            <a:pPr marL="457200"/>
            <a:r>
              <a:rPr lang="en-GB" sz="2400" b="1" dirty="0">
                <a:effectLst/>
                <a:latin typeface="Avenir Book"/>
                <a:ea typeface="Times New Roman" panose="02020603050405020304" pitchFamily="18" charset="0"/>
              </a:rPr>
              <a:t>REFLECT</a:t>
            </a:r>
          </a:p>
          <a:p>
            <a:pPr marL="457200"/>
            <a:endParaRPr lang="en-GB" sz="2400" dirty="0">
              <a:effectLst/>
              <a:latin typeface="Times New Roman" panose="02020603050405020304" pitchFamily="18" charset="0"/>
              <a:ea typeface="Times New Roman" panose="02020603050405020304" pitchFamily="18" charset="0"/>
            </a:endParaRPr>
          </a:p>
          <a:p>
            <a:pPr indent="457200"/>
            <a:r>
              <a:rPr lang="en-GB" sz="2000" dirty="0">
                <a:effectLst/>
                <a:latin typeface="Avenir Book"/>
                <a:ea typeface="Times New Roman" panose="02020603050405020304" pitchFamily="18" charset="0"/>
              </a:rPr>
              <a:t>1) WHAT DO THESE WORDS MEAN TO YOU …</a:t>
            </a:r>
            <a:endParaRPr lang="en-GB" sz="2000" dirty="0">
              <a:effectLst/>
              <a:latin typeface="Times New Roman" panose="02020603050405020304" pitchFamily="18" charset="0"/>
              <a:ea typeface="Times New Roman" panose="02020603050405020304" pitchFamily="18" charset="0"/>
            </a:endParaRPr>
          </a:p>
          <a:p>
            <a:pPr marL="457200"/>
            <a:r>
              <a:rPr lang="en-GB" sz="2000" dirty="0">
                <a:solidFill>
                  <a:srgbClr val="DB3B8C"/>
                </a:solidFill>
                <a:effectLst/>
                <a:latin typeface="Avenir Book"/>
                <a:ea typeface="Times New Roman" panose="02020603050405020304" pitchFamily="18" charset="0"/>
              </a:rPr>
              <a:t> </a:t>
            </a:r>
          </a:p>
          <a:p>
            <a:pPr marL="457200"/>
            <a:endParaRPr lang="en-GB" sz="2000" dirty="0">
              <a:effectLst/>
              <a:latin typeface="Times New Roman" panose="02020603050405020304" pitchFamily="18" charset="0"/>
              <a:ea typeface="Times New Roman" panose="02020603050405020304" pitchFamily="18" charset="0"/>
            </a:endParaRPr>
          </a:p>
          <a:p>
            <a:pPr marL="457200"/>
            <a:r>
              <a:rPr lang="en-GB" sz="2800" dirty="0">
                <a:solidFill>
                  <a:srgbClr val="000000"/>
                </a:solidFill>
                <a:effectLst/>
                <a:latin typeface="Avenir Book"/>
                <a:ea typeface="Times New Roman" panose="02020603050405020304" pitchFamily="18" charset="0"/>
              </a:rPr>
              <a:t>	</a:t>
            </a:r>
            <a:r>
              <a:rPr lang="en-GB" sz="2800" b="1" dirty="0">
                <a:solidFill>
                  <a:srgbClr val="000000"/>
                </a:solidFill>
                <a:effectLst/>
                <a:latin typeface="Avenir Book"/>
                <a:ea typeface="Times New Roman" panose="02020603050405020304" pitchFamily="18" charset="0"/>
              </a:rPr>
              <a:t>HAPPINESS                       </a:t>
            </a:r>
            <a:endParaRPr lang="en-GB" sz="2800" b="1" dirty="0">
              <a:solidFill>
                <a:srgbClr val="000000"/>
              </a:solidFill>
              <a:latin typeface="Avenir Book"/>
              <a:ea typeface="Times New Roman" panose="02020603050405020304" pitchFamily="18" charset="0"/>
            </a:endParaRPr>
          </a:p>
          <a:p>
            <a:pPr marL="457200" algn="r"/>
            <a:r>
              <a:rPr lang="en-GB" sz="2800" b="1" dirty="0">
                <a:solidFill>
                  <a:srgbClr val="000000"/>
                </a:solidFill>
                <a:effectLst/>
                <a:latin typeface="Avenir Book"/>
                <a:ea typeface="Times New Roman" panose="02020603050405020304" pitchFamily="18" charset="0"/>
              </a:rPr>
              <a:t>KINDNESS                     </a:t>
            </a:r>
          </a:p>
          <a:p>
            <a:pPr marL="457200" algn="ctr"/>
            <a:endParaRPr lang="en-GB" sz="2800" b="1" dirty="0">
              <a:solidFill>
                <a:srgbClr val="000000"/>
              </a:solidFill>
              <a:effectLst/>
              <a:latin typeface="Avenir Book"/>
              <a:ea typeface="Times New Roman" panose="02020603050405020304" pitchFamily="18" charset="0"/>
            </a:endParaRPr>
          </a:p>
          <a:p>
            <a:pPr marL="457200" algn="ctr"/>
            <a:r>
              <a:rPr lang="en-GB" sz="2800" b="1" dirty="0">
                <a:solidFill>
                  <a:srgbClr val="000000"/>
                </a:solidFill>
                <a:effectLst/>
                <a:latin typeface="Avenir Book"/>
                <a:ea typeface="Times New Roman" panose="02020603050405020304" pitchFamily="18" charset="0"/>
              </a:rPr>
              <a:t>SUPPORT</a:t>
            </a:r>
            <a:endParaRPr lang="en-GB" sz="2800" b="1" dirty="0">
              <a:latin typeface="Times New Roman" panose="02020603050405020304" pitchFamily="18" charset="0"/>
              <a:ea typeface="Times New Roman" panose="02020603050405020304" pitchFamily="18" charset="0"/>
            </a:endParaRPr>
          </a:p>
          <a:p>
            <a:pPr marL="457200"/>
            <a:endParaRPr lang="en-GB" sz="2800" b="1" dirty="0">
              <a:solidFill>
                <a:srgbClr val="000000"/>
              </a:solidFill>
              <a:latin typeface="Times New Roman" panose="02020603050405020304" pitchFamily="18" charset="0"/>
              <a:ea typeface="Times New Roman" panose="02020603050405020304" pitchFamily="18" charset="0"/>
            </a:endParaRPr>
          </a:p>
          <a:p>
            <a:pPr marL="457200"/>
            <a:r>
              <a:rPr lang="en-GB" sz="2800" b="1" dirty="0">
                <a:solidFill>
                  <a:srgbClr val="000000"/>
                </a:solidFill>
                <a:effectLst/>
                <a:latin typeface="Avenir Book"/>
                <a:ea typeface="Times New Roman" panose="02020603050405020304" pitchFamily="18" charset="0"/>
              </a:rPr>
              <a:t>	TAKING PART     </a:t>
            </a:r>
            <a:endParaRPr lang="en-GB" sz="2800" b="1" dirty="0">
              <a:solidFill>
                <a:srgbClr val="000000"/>
              </a:solidFill>
              <a:latin typeface="Avenir Book"/>
              <a:ea typeface="Times New Roman" panose="02020603050405020304" pitchFamily="18" charset="0"/>
            </a:endParaRPr>
          </a:p>
          <a:p>
            <a:pPr marL="457200" algn="ctr"/>
            <a:endParaRPr lang="en-GB" sz="2800" b="1" dirty="0">
              <a:solidFill>
                <a:srgbClr val="000000"/>
              </a:solidFill>
              <a:effectLst/>
              <a:latin typeface="Avenir Book"/>
              <a:ea typeface="Times New Roman" panose="02020603050405020304" pitchFamily="18" charset="0"/>
            </a:endParaRPr>
          </a:p>
          <a:p>
            <a:pPr marL="457200" algn="ctr"/>
            <a:r>
              <a:rPr lang="en-GB" sz="2800" b="1" dirty="0">
                <a:solidFill>
                  <a:srgbClr val="000000"/>
                </a:solidFill>
                <a:effectLst/>
                <a:latin typeface="Avenir Book"/>
                <a:ea typeface="Times New Roman" panose="02020603050405020304" pitchFamily="18" charset="0"/>
              </a:rPr>
              <a:t>             				CHALLENGE</a:t>
            </a:r>
            <a:endParaRPr lang="en-GB" sz="2800" b="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53618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164A0F82-28A0-4F43-B14E-088771CA72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791CCE7C-3F18-46FE-98D0-BCED662C4825}"/>
              </a:ext>
            </a:extLst>
          </p:cNvPr>
          <p:cNvSpPr txBox="1"/>
          <p:nvPr/>
        </p:nvSpPr>
        <p:spPr>
          <a:xfrm>
            <a:off x="1065321" y="689879"/>
            <a:ext cx="6090081" cy="1107996"/>
          </a:xfrm>
          <a:prstGeom prst="rect">
            <a:avLst/>
          </a:prstGeom>
          <a:noFill/>
        </p:spPr>
        <p:txBody>
          <a:bodyPr wrap="square" rtlCol="0">
            <a:spAutoFit/>
          </a:bodyPr>
          <a:lstStyle/>
          <a:p>
            <a:pPr marL="457200"/>
            <a:r>
              <a:rPr lang="en-GB" sz="2400" b="1" dirty="0">
                <a:effectLst/>
                <a:latin typeface="Avenir Book"/>
                <a:ea typeface="Times New Roman" panose="02020603050405020304" pitchFamily="18" charset="0"/>
              </a:rPr>
              <a:t>REFLECT</a:t>
            </a:r>
          </a:p>
          <a:p>
            <a:pPr marL="457200"/>
            <a:endParaRPr lang="en-GB" sz="2400" dirty="0">
              <a:effectLst/>
              <a:latin typeface="Times New Roman" panose="02020603050405020304" pitchFamily="18" charset="0"/>
              <a:ea typeface="Times New Roman" panose="02020603050405020304" pitchFamily="18" charset="0"/>
            </a:endParaRPr>
          </a:p>
          <a:p>
            <a:endParaRPr lang="en-GB" dirty="0"/>
          </a:p>
        </p:txBody>
      </p:sp>
      <p:sp>
        <p:nvSpPr>
          <p:cNvPr id="5" name="Rectangle 2">
            <a:extLst>
              <a:ext uri="{FF2B5EF4-FFF2-40B4-BE49-F238E27FC236}">
                <a16:creationId xmlns:a16="http://schemas.microsoft.com/office/drawing/2014/main" xmlns="" id="{EB7E56F8-6F51-4F3A-B0EA-7F499229E17C}"/>
              </a:ext>
            </a:extLst>
          </p:cNvPr>
          <p:cNvSpPr>
            <a:spLocks noChangeArrowheads="1"/>
          </p:cNvSpPr>
          <p:nvPr/>
        </p:nvSpPr>
        <p:spPr bwMode="auto">
          <a:xfrm>
            <a:off x="1498128" y="1348916"/>
            <a:ext cx="47584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effectLst/>
                <a:latin typeface="Avenir Book"/>
                <a:ea typeface="Times New Roman" panose="02020603050405020304" pitchFamily="18" charset="0"/>
              </a:rPr>
              <a:t>2) HOW </a:t>
            </a:r>
            <a:r>
              <a:rPr kumimoji="0" lang="en-GB" altLang="en-US" sz="2000" b="1" i="0" u="none" strike="noStrike" cap="none" normalizeH="0" baseline="0" dirty="0">
                <a:ln>
                  <a:noFill/>
                </a:ln>
                <a:effectLst/>
                <a:latin typeface="Avenir Book"/>
                <a:ea typeface="Times New Roman" panose="02020603050405020304" pitchFamily="18" charset="0"/>
              </a:rPr>
              <a:t>HAPPY</a:t>
            </a:r>
            <a:r>
              <a:rPr kumimoji="0" lang="en-GB" altLang="en-US" sz="2000" b="0" i="0" u="none" strike="noStrike" cap="none" normalizeH="0" baseline="0" dirty="0">
                <a:ln>
                  <a:noFill/>
                </a:ln>
                <a:effectLst/>
                <a:latin typeface="Avenir Book"/>
                <a:ea typeface="Times New Roman" panose="02020603050405020304" pitchFamily="18" charset="0"/>
              </a:rPr>
              <a:t> ARE YOU FEELING TODAY?</a:t>
            </a:r>
            <a:endParaRPr kumimoji="0" lang="en-GB" altLang="en-US" sz="1800" b="0" i="0" u="none" strike="noStrike" cap="none" normalizeH="0" baseline="0" dirty="0">
              <a:ln>
                <a:noFill/>
              </a:ln>
              <a:effectLst/>
              <a:latin typeface="Arial" panose="020B0604020202020204" pitchFamily="34" charset="0"/>
            </a:endParaRPr>
          </a:p>
        </p:txBody>
      </p:sp>
      <p:pic>
        <p:nvPicPr>
          <p:cNvPr id="1025" name="Picture 5" descr="Conclusive link' between happiness and productivity - Personnel Today">
            <a:extLst>
              <a:ext uri="{FF2B5EF4-FFF2-40B4-BE49-F238E27FC236}">
                <a16:creationId xmlns:a16="http://schemas.microsoft.com/office/drawing/2014/main" xmlns="" id="{3FF90696-E812-42AF-A0F6-93D2F260096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31145" y="2486683"/>
            <a:ext cx="5681709" cy="201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1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xmlns="" id="{868B9E5C-2F0E-41DE-8170-B5F7DF116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5" name="TextBox 4">
            <a:extLst>
              <a:ext uri="{FF2B5EF4-FFF2-40B4-BE49-F238E27FC236}">
                <a16:creationId xmlns:a16="http://schemas.microsoft.com/office/drawing/2014/main" xmlns="" id="{47DCD5D1-6817-43FD-A41B-7B91F4F236C8}"/>
              </a:ext>
            </a:extLst>
          </p:cNvPr>
          <p:cNvSpPr txBox="1"/>
          <p:nvPr/>
        </p:nvSpPr>
        <p:spPr>
          <a:xfrm>
            <a:off x="4327865" y="1114979"/>
            <a:ext cx="4158910" cy="3785652"/>
          </a:xfrm>
          <a:prstGeom prst="rect">
            <a:avLst/>
          </a:prstGeom>
          <a:noFill/>
        </p:spPr>
        <p:txBody>
          <a:bodyPr wrap="square">
            <a:spAutoFit/>
          </a:bodyPr>
          <a:lstStyle/>
          <a:p>
            <a:r>
              <a:rPr lang="en-GB" sz="2400" b="1" dirty="0">
                <a:effectLst/>
                <a:latin typeface="Avenir Book"/>
                <a:ea typeface="Times New Roman" panose="02020603050405020304" pitchFamily="18" charset="0"/>
              </a:rPr>
              <a:t>DISCUSS WITH A PARTNER</a:t>
            </a:r>
            <a:endParaRPr lang="en-GB" sz="2400" dirty="0">
              <a:effectLst/>
              <a:latin typeface="Times New Roman" panose="02020603050405020304" pitchFamily="18" charset="0"/>
              <a:ea typeface="Times New Roman" panose="02020603050405020304" pitchFamily="18" charset="0"/>
            </a:endParaRPr>
          </a:p>
          <a:p>
            <a:r>
              <a:rPr lang="en-GB" sz="2400" dirty="0">
                <a:solidFill>
                  <a:srgbClr val="000000"/>
                </a:solidFill>
                <a:effectLst/>
                <a:latin typeface="Avenir Book"/>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r>
              <a:rPr lang="en-GB" sz="2400" dirty="0">
                <a:solidFill>
                  <a:srgbClr val="000000"/>
                </a:solidFill>
                <a:effectLst/>
                <a:latin typeface="Avenir Book"/>
                <a:ea typeface="Times New Roman" panose="02020603050405020304" pitchFamily="18" charset="0"/>
              </a:rPr>
              <a:t>1</a:t>
            </a:r>
            <a:r>
              <a:rPr lang="en-GB" sz="2400" dirty="0">
                <a:solidFill>
                  <a:srgbClr val="000000"/>
                </a:solidFill>
                <a:latin typeface="Avenir Book"/>
                <a:ea typeface="Times New Roman" panose="02020603050405020304" pitchFamily="18" charset="0"/>
              </a:rPr>
              <a:t>. </a:t>
            </a:r>
            <a:r>
              <a:rPr lang="en-GB" sz="2400" dirty="0">
                <a:solidFill>
                  <a:srgbClr val="000000"/>
                </a:solidFill>
                <a:effectLst/>
                <a:latin typeface="Avenir Book"/>
                <a:ea typeface="Times New Roman" panose="02020603050405020304" pitchFamily="18" charset="0"/>
              </a:rPr>
              <a:t>What do you like about this front cover?</a:t>
            </a:r>
            <a:endParaRPr lang="en-GB" sz="2400" dirty="0">
              <a:effectLst/>
              <a:latin typeface="Times New Roman" panose="02020603050405020304" pitchFamily="18" charset="0"/>
              <a:ea typeface="Times New Roman" panose="02020603050405020304" pitchFamily="18" charset="0"/>
            </a:endParaRPr>
          </a:p>
          <a:p>
            <a:pPr indent="457200"/>
            <a:r>
              <a:rPr lang="en-GB" sz="2400" dirty="0">
                <a:solidFill>
                  <a:srgbClr val="000000"/>
                </a:solidFill>
                <a:effectLst/>
                <a:latin typeface="Avenir Book"/>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r>
              <a:rPr lang="en-GB" sz="2400" dirty="0">
                <a:solidFill>
                  <a:srgbClr val="000000"/>
                </a:solidFill>
                <a:effectLst/>
                <a:latin typeface="Avenir Book"/>
                <a:ea typeface="Times New Roman" panose="02020603050405020304" pitchFamily="18" charset="0"/>
              </a:rPr>
              <a:t>2</a:t>
            </a:r>
            <a:r>
              <a:rPr lang="en-GB" sz="2400" dirty="0">
                <a:solidFill>
                  <a:srgbClr val="000000"/>
                </a:solidFill>
                <a:latin typeface="Avenir Book"/>
                <a:ea typeface="Times New Roman" panose="02020603050405020304" pitchFamily="18" charset="0"/>
              </a:rPr>
              <a:t>. </a:t>
            </a:r>
            <a:r>
              <a:rPr lang="en-GB" sz="2400" dirty="0">
                <a:solidFill>
                  <a:srgbClr val="000000"/>
                </a:solidFill>
                <a:effectLst/>
                <a:latin typeface="Avenir Book"/>
                <a:ea typeface="Times New Roman" panose="02020603050405020304" pitchFamily="18" charset="0"/>
              </a:rPr>
              <a:t>Can you name another book by this author?</a:t>
            </a:r>
            <a:endParaRPr lang="en-GB" sz="2400" dirty="0">
              <a:effectLst/>
              <a:latin typeface="Times New Roman" panose="02020603050405020304" pitchFamily="18" charset="0"/>
              <a:ea typeface="Times New Roman" panose="02020603050405020304" pitchFamily="18" charset="0"/>
            </a:endParaRPr>
          </a:p>
          <a:p>
            <a:pPr indent="457200"/>
            <a:r>
              <a:rPr lang="en-GB" sz="2400" dirty="0">
                <a:solidFill>
                  <a:srgbClr val="000000"/>
                </a:solidFill>
                <a:effectLst/>
                <a:latin typeface="Avenir Book"/>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r>
              <a:rPr lang="en-GB" sz="2400" dirty="0">
                <a:solidFill>
                  <a:srgbClr val="000000"/>
                </a:solidFill>
                <a:effectLst/>
                <a:latin typeface="Avenir Book"/>
                <a:ea typeface="Times New Roman" panose="02020603050405020304" pitchFamily="18" charset="0"/>
              </a:rPr>
              <a:t>3</a:t>
            </a:r>
            <a:r>
              <a:rPr lang="en-GB" sz="2400" dirty="0">
                <a:solidFill>
                  <a:srgbClr val="000000"/>
                </a:solidFill>
                <a:latin typeface="Avenir Book"/>
                <a:ea typeface="Times New Roman" panose="02020603050405020304" pitchFamily="18" charset="0"/>
              </a:rPr>
              <a:t>. </a:t>
            </a:r>
            <a:r>
              <a:rPr lang="en-GB" sz="2400" dirty="0">
                <a:solidFill>
                  <a:srgbClr val="000000"/>
                </a:solidFill>
                <a:effectLst/>
                <a:latin typeface="Avenir Book"/>
                <a:ea typeface="Times New Roman" panose="02020603050405020304" pitchFamily="18" charset="0"/>
              </a:rPr>
              <a:t>What does it mean to ‘smash’ a record?</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807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8993BC14-9FC8-4843-BED3-E4B658E17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5" name="TextBox 4">
            <a:extLst>
              <a:ext uri="{FF2B5EF4-FFF2-40B4-BE49-F238E27FC236}">
                <a16:creationId xmlns:a16="http://schemas.microsoft.com/office/drawing/2014/main" xmlns="" id="{FD0F6806-D8EA-46AC-A837-06E0EF81FFAB}"/>
              </a:ext>
            </a:extLst>
          </p:cNvPr>
          <p:cNvSpPr txBox="1"/>
          <p:nvPr/>
        </p:nvSpPr>
        <p:spPr>
          <a:xfrm>
            <a:off x="617525" y="1779390"/>
            <a:ext cx="7640067" cy="2554545"/>
          </a:xfrm>
          <a:prstGeom prst="rect">
            <a:avLst/>
          </a:prstGeom>
          <a:noFill/>
        </p:spPr>
        <p:txBody>
          <a:bodyPr wrap="square">
            <a:spAutoFit/>
          </a:bodyPr>
          <a:lstStyle/>
          <a:p>
            <a:pPr marL="457200"/>
            <a:r>
              <a:rPr lang="en-GB" sz="2000" b="1" dirty="0">
                <a:effectLst/>
                <a:latin typeface="Avenir Book"/>
                <a:ea typeface="Times New Roman" panose="02020603050405020304" pitchFamily="18" charset="0"/>
              </a:rPr>
              <a:t>Breaking a record is all about challenging yourself and can’t be done without the support of others.</a:t>
            </a:r>
            <a:endParaRPr lang="en-GB" sz="2000" b="1" dirty="0">
              <a:effectLst/>
              <a:latin typeface="Times New Roman" panose="02020603050405020304" pitchFamily="18" charset="0"/>
              <a:ea typeface="Times New Roman" panose="02020603050405020304" pitchFamily="18" charset="0"/>
            </a:endParaRPr>
          </a:p>
          <a:p>
            <a:pPr marL="457200"/>
            <a:r>
              <a:rPr lang="en-GB" sz="2000" dirty="0">
                <a:effectLst/>
                <a:latin typeface="Avenir Book"/>
                <a:ea typeface="Times New Roman" panose="02020603050405020304" pitchFamily="18" charset="0"/>
              </a:rPr>
              <a:t> </a:t>
            </a:r>
          </a:p>
          <a:p>
            <a:pPr marL="457200"/>
            <a:endParaRPr lang="en-GB" sz="2000" dirty="0">
              <a:effectLst/>
              <a:latin typeface="Times New Roman" panose="02020603050405020304" pitchFamily="18" charset="0"/>
              <a:ea typeface="Times New Roman" panose="02020603050405020304" pitchFamily="18" charset="0"/>
            </a:endParaRPr>
          </a:p>
          <a:p>
            <a:pPr marL="457200"/>
            <a:r>
              <a:rPr lang="en-GB" sz="2000" b="1" dirty="0">
                <a:effectLst/>
                <a:latin typeface="Avenir Book"/>
                <a:ea typeface="Times New Roman" panose="02020603050405020304" pitchFamily="18" charset="0"/>
              </a:rPr>
              <a:t>DISCUSS!</a:t>
            </a:r>
            <a:endParaRPr lang="en-GB" sz="2000" dirty="0">
              <a:effectLst/>
              <a:latin typeface="Times New Roman" panose="02020603050405020304" pitchFamily="18" charset="0"/>
              <a:ea typeface="Times New Roman" panose="02020603050405020304" pitchFamily="18" charset="0"/>
            </a:endParaRPr>
          </a:p>
          <a:p>
            <a:pPr marL="457200"/>
            <a:r>
              <a:rPr lang="en-GB" sz="2000" b="1" dirty="0">
                <a:effectLst/>
                <a:latin typeface="Avenir Book"/>
                <a:ea typeface="Times New Roman" panose="02020603050405020304" pitchFamily="18" charset="0"/>
              </a:rPr>
              <a:t>Take a look at the following records and discuss which is your favourite world record and why?</a:t>
            </a:r>
            <a:endParaRPr lang="en-GB" sz="2000" dirty="0">
              <a:effectLst/>
              <a:latin typeface="Times New Roman" panose="02020603050405020304" pitchFamily="18" charset="0"/>
              <a:ea typeface="Times New Roman" panose="02020603050405020304" pitchFamily="18" charset="0"/>
            </a:endParaRPr>
          </a:p>
          <a:p>
            <a:pPr marL="457200"/>
            <a:r>
              <a:rPr lang="en-GB" sz="2000" dirty="0">
                <a:solidFill>
                  <a:srgbClr val="7030A0"/>
                </a:solidFill>
                <a:effectLst/>
                <a:latin typeface="Avenir Book"/>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256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8993BC14-9FC8-4843-BED3-E4B658E17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5" name="TextBox 4">
            <a:extLst>
              <a:ext uri="{FF2B5EF4-FFF2-40B4-BE49-F238E27FC236}">
                <a16:creationId xmlns:a16="http://schemas.microsoft.com/office/drawing/2014/main" xmlns="" id="{FD0F6806-D8EA-46AC-A837-06E0EF81FFAB}"/>
              </a:ext>
            </a:extLst>
          </p:cNvPr>
          <p:cNvSpPr txBox="1"/>
          <p:nvPr/>
        </p:nvSpPr>
        <p:spPr>
          <a:xfrm>
            <a:off x="387647" y="817272"/>
            <a:ext cx="7640067" cy="707886"/>
          </a:xfrm>
          <a:prstGeom prst="rect">
            <a:avLst/>
          </a:prstGeom>
          <a:noFill/>
        </p:spPr>
        <p:txBody>
          <a:bodyPr wrap="square">
            <a:spAutoFit/>
          </a:bodyPr>
          <a:lstStyle/>
          <a:p>
            <a:pPr marL="457200"/>
            <a:r>
              <a:rPr lang="en-GB" sz="2000" b="1" dirty="0">
                <a:effectLst/>
                <a:latin typeface="Avenir Book"/>
                <a:ea typeface="Times New Roman" panose="02020603050405020304" pitchFamily="18" charset="0"/>
              </a:rPr>
              <a:t>Which is your favourite world record and why?</a:t>
            </a:r>
            <a:endParaRPr lang="en-GB" sz="2000" dirty="0">
              <a:effectLst/>
              <a:latin typeface="Times New Roman" panose="02020603050405020304" pitchFamily="18" charset="0"/>
              <a:ea typeface="Times New Roman" panose="02020603050405020304" pitchFamily="18" charset="0"/>
            </a:endParaRPr>
          </a:p>
          <a:p>
            <a:pPr marL="457200"/>
            <a:r>
              <a:rPr lang="en-GB" sz="2000" dirty="0">
                <a:solidFill>
                  <a:srgbClr val="7030A0"/>
                </a:solidFill>
                <a:effectLst/>
                <a:latin typeface="Avenir Book"/>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DBF6F230-D02E-43A5-97A2-60B7D3124241}"/>
              </a:ext>
            </a:extLst>
          </p:cNvPr>
          <p:cNvSpPr txBox="1"/>
          <p:nvPr/>
        </p:nvSpPr>
        <p:spPr>
          <a:xfrm>
            <a:off x="695323" y="1648963"/>
            <a:ext cx="6800851" cy="369332"/>
          </a:xfrm>
          <a:prstGeom prst="rect">
            <a:avLst/>
          </a:prstGeom>
          <a:noFill/>
        </p:spPr>
        <p:txBody>
          <a:bodyPr wrap="square">
            <a:spAutoFit/>
          </a:bodyPr>
          <a:lstStyle/>
          <a:p>
            <a:pPr marL="457200"/>
            <a:endParaRPr lang="en-GB" sz="1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3076448D-450E-4497-9A6F-FF30294AEDD2}"/>
              </a:ext>
            </a:extLst>
          </p:cNvPr>
          <p:cNvPicPr>
            <a:picLocks noChangeAspect="1"/>
          </p:cNvPicPr>
          <p:nvPr/>
        </p:nvPicPr>
        <p:blipFill>
          <a:blip r:embed="rId3"/>
          <a:stretch>
            <a:fillRect/>
          </a:stretch>
        </p:blipFill>
        <p:spPr>
          <a:xfrm>
            <a:off x="6403448" y="3756059"/>
            <a:ext cx="2162175" cy="1441450"/>
          </a:xfrm>
          <a:prstGeom prst="rect">
            <a:avLst/>
          </a:prstGeom>
        </p:spPr>
      </p:pic>
      <p:sp>
        <p:nvSpPr>
          <p:cNvPr id="10" name="TextBox 9">
            <a:extLst>
              <a:ext uri="{FF2B5EF4-FFF2-40B4-BE49-F238E27FC236}">
                <a16:creationId xmlns:a16="http://schemas.microsoft.com/office/drawing/2014/main" xmlns="" id="{83D766F1-0AB2-49DE-A298-1705FA9D559D}"/>
              </a:ext>
            </a:extLst>
          </p:cNvPr>
          <p:cNvSpPr txBox="1"/>
          <p:nvPr/>
        </p:nvSpPr>
        <p:spPr>
          <a:xfrm>
            <a:off x="881106" y="1427266"/>
            <a:ext cx="4855249" cy="4247317"/>
          </a:xfrm>
          <a:prstGeom prst="rect">
            <a:avLst/>
          </a:prstGeom>
          <a:noFill/>
        </p:spPr>
        <p:txBody>
          <a:bodyPr wrap="square">
            <a:spAutoFit/>
          </a:bodyPr>
          <a:lstStyle/>
          <a:p>
            <a:pPr marL="0" marR="0" indent="0" rtl="0" eaLnBrk="1" fontAlgn="auto" latinLnBrk="0" hangingPunct="1">
              <a:spcBef>
                <a:spcPts val="0"/>
              </a:spcBef>
              <a:spcAft>
                <a:spcPts val="0"/>
              </a:spcAft>
            </a:pPr>
            <a:r>
              <a:rPr lang="en-GB" sz="1800" b="0" i="0" u="none" strike="noStrike" kern="1200" dirty="0">
                <a:solidFill>
                  <a:srgbClr val="000000"/>
                </a:solidFill>
                <a:effectLst/>
                <a:latin typeface="Avenir Book"/>
                <a:ea typeface="Times New Roman" panose="02020603050405020304" pitchFamily="18" charset="0"/>
              </a:rPr>
              <a:t>THE </a:t>
            </a:r>
            <a:r>
              <a:rPr lang="en-GB" sz="1800" b="1" i="0" u="none" strike="noStrike" kern="1200" dirty="0">
                <a:solidFill>
                  <a:srgbClr val="000000"/>
                </a:solidFill>
                <a:effectLst/>
                <a:latin typeface="Avenir Book"/>
                <a:ea typeface="Times New Roman" panose="02020603050405020304" pitchFamily="18" charset="0"/>
              </a:rPr>
              <a:t>FASTEST MOTORIZED GARDEN SHED </a:t>
            </a:r>
            <a:r>
              <a:rPr lang="en-GB" sz="1800" b="0" i="0" u="none" strike="noStrike" kern="1200" dirty="0">
                <a:solidFill>
                  <a:srgbClr val="000000"/>
                </a:solidFill>
                <a:effectLst/>
                <a:latin typeface="Avenir Book"/>
                <a:ea typeface="Times New Roman" panose="02020603050405020304" pitchFamily="18" charset="0"/>
              </a:rPr>
              <a:t>HIT </a:t>
            </a:r>
            <a:endParaRPr lang="en-GB" dirty="0">
              <a:solidFill>
                <a:srgbClr val="000000"/>
              </a:solidFill>
              <a:latin typeface="Avenir Book"/>
              <a:ea typeface="Times New Roman" panose="02020603050405020304" pitchFamily="18" charset="0"/>
            </a:endParaRPr>
          </a:p>
          <a:p>
            <a:pPr marL="0" marR="0" indent="0" rtl="0" eaLnBrk="1" fontAlgn="auto" latinLnBrk="0" hangingPunct="1">
              <a:spcBef>
                <a:spcPts val="0"/>
              </a:spcBef>
              <a:spcAft>
                <a:spcPts val="0"/>
              </a:spcAft>
            </a:pPr>
            <a:r>
              <a:rPr lang="en-GB" sz="1800" b="0" i="0" u="none" strike="noStrike" kern="1200" dirty="0">
                <a:solidFill>
                  <a:srgbClr val="000000"/>
                </a:solidFill>
                <a:effectLst/>
                <a:latin typeface="Avenir Book"/>
                <a:ea typeface="Times New Roman" panose="02020603050405020304" pitchFamily="18" charset="0"/>
              </a:rPr>
              <a:t>170.268 KM/H</a:t>
            </a:r>
          </a:p>
          <a:p>
            <a:pPr marL="0" marR="0" indent="0" rtl="0" eaLnBrk="1" fontAlgn="auto" latinLnBrk="0" hangingPunct="1">
              <a:spcBef>
                <a:spcPts val="0"/>
              </a:spcBef>
              <a:spcAft>
                <a:spcPts val="0"/>
              </a:spcAft>
            </a:pPr>
            <a:endParaRPr lang="en-GB" dirty="0">
              <a:solidFill>
                <a:srgbClr val="000000"/>
              </a:solidFill>
              <a:latin typeface="Avenir Book"/>
              <a:ea typeface="Times New Roman" panose="02020603050405020304" pitchFamily="18" charset="0"/>
            </a:endParaRPr>
          </a:p>
          <a:p>
            <a:r>
              <a:rPr lang="en-GB" sz="1800" b="0" i="0" u="none" strike="noStrike" kern="1200" dirty="0">
                <a:solidFill>
                  <a:srgbClr val="000000"/>
                </a:solidFill>
                <a:effectLst/>
                <a:latin typeface="Avenir Book"/>
                <a:ea typeface="Times New Roman" panose="02020603050405020304" pitchFamily="18" charset="0"/>
              </a:rPr>
              <a:t>THE </a:t>
            </a:r>
            <a:r>
              <a:rPr lang="en-GB" sz="1800" b="1" i="0" u="none" strike="noStrike" kern="1200" dirty="0">
                <a:solidFill>
                  <a:srgbClr val="000000"/>
                </a:solidFill>
                <a:effectLst/>
                <a:latin typeface="Avenir Book"/>
                <a:ea typeface="Times New Roman" panose="02020603050405020304" pitchFamily="18" charset="0"/>
              </a:rPr>
              <a:t>LONGEST EVER HUG </a:t>
            </a:r>
            <a:r>
              <a:rPr lang="en-GB" sz="1800" b="0" i="0" u="none" strike="noStrike" kern="1200" dirty="0">
                <a:solidFill>
                  <a:srgbClr val="000000"/>
                </a:solidFill>
                <a:effectLst/>
                <a:latin typeface="Avenir Book"/>
                <a:ea typeface="Times New Roman" panose="02020603050405020304" pitchFamily="18" charset="0"/>
              </a:rPr>
              <a:t>LASTED 24 HOURS </a:t>
            </a:r>
          </a:p>
          <a:p>
            <a:r>
              <a:rPr lang="en-GB" sz="1800" b="0" i="0" u="none" strike="noStrike" kern="1200" dirty="0">
                <a:solidFill>
                  <a:srgbClr val="000000"/>
                </a:solidFill>
                <a:effectLst/>
                <a:latin typeface="Avenir Book"/>
                <a:ea typeface="Times New Roman" panose="02020603050405020304" pitchFamily="18" charset="0"/>
              </a:rPr>
              <a:t>AND 33 MINS</a:t>
            </a:r>
          </a:p>
          <a:p>
            <a:endParaRPr lang="en-GB" dirty="0">
              <a:solidFill>
                <a:srgbClr val="000000"/>
              </a:solidFill>
              <a:latin typeface="Avenir Book"/>
              <a:ea typeface="Times New Roman" panose="02020603050405020304" pitchFamily="18" charset="0"/>
            </a:endParaRPr>
          </a:p>
          <a:p>
            <a:r>
              <a:rPr lang="en-GB" sz="1800" b="0" i="0" u="none" strike="noStrike" kern="1200" dirty="0">
                <a:solidFill>
                  <a:srgbClr val="000000"/>
                </a:solidFill>
                <a:effectLst/>
                <a:latin typeface="Avenir Book"/>
                <a:ea typeface="Times New Roman" panose="02020603050405020304" pitchFamily="18" charset="0"/>
              </a:rPr>
              <a:t>THE </a:t>
            </a:r>
            <a:r>
              <a:rPr lang="en-GB" sz="1800" b="1" i="0" u="none" strike="noStrike" kern="1200" dirty="0">
                <a:solidFill>
                  <a:srgbClr val="000000"/>
                </a:solidFill>
                <a:effectLst/>
                <a:latin typeface="Avenir Book"/>
                <a:ea typeface="Times New Roman" panose="02020603050405020304" pitchFamily="18" charset="0"/>
              </a:rPr>
              <a:t>LONGEST HUMAN TONGUE </a:t>
            </a:r>
            <a:r>
              <a:rPr lang="en-GB" sz="1800" b="0" i="0" u="none" strike="noStrike" kern="1200" dirty="0">
                <a:solidFill>
                  <a:srgbClr val="000000"/>
                </a:solidFill>
                <a:effectLst/>
                <a:latin typeface="Avenir Book"/>
                <a:ea typeface="Times New Roman" panose="02020603050405020304" pitchFamily="18" charset="0"/>
              </a:rPr>
              <a:t>MEASURES 10.1CM</a:t>
            </a:r>
          </a:p>
          <a:p>
            <a:endParaRPr lang="en-GB" sz="1800" b="0" i="0" u="none" strike="noStrike" kern="1200" dirty="0">
              <a:solidFill>
                <a:srgbClr val="000000"/>
              </a:solidFill>
              <a:effectLst/>
              <a:latin typeface="Avenir Book"/>
              <a:ea typeface="Times New Roman" panose="02020603050405020304" pitchFamily="18" charset="0"/>
            </a:endParaRPr>
          </a:p>
          <a:p>
            <a:r>
              <a:rPr lang="en-GB" sz="1800" b="0" i="0" u="none" strike="noStrike" kern="1200" dirty="0">
                <a:solidFill>
                  <a:srgbClr val="000000"/>
                </a:solidFill>
                <a:effectLst/>
                <a:latin typeface="Avenir Book"/>
                <a:ea typeface="Times New Roman" panose="02020603050405020304" pitchFamily="18" charset="0"/>
              </a:rPr>
              <a:t>THE </a:t>
            </a:r>
            <a:r>
              <a:rPr lang="en-GB" sz="1800" b="1" i="0" u="none" strike="noStrike" kern="1200" dirty="0">
                <a:solidFill>
                  <a:srgbClr val="000000"/>
                </a:solidFill>
                <a:effectLst/>
                <a:latin typeface="Avenir Book"/>
                <a:ea typeface="Times New Roman" panose="02020603050405020304" pitchFamily="18" charset="0"/>
              </a:rPr>
              <a:t>LONGEST SELFIE RELAY CHAIN </a:t>
            </a:r>
            <a:r>
              <a:rPr lang="en-GB" sz="1800" b="0" i="0" u="none" strike="noStrike" kern="1200" dirty="0">
                <a:solidFill>
                  <a:srgbClr val="000000"/>
                </a:solidFill>
                <a:effectLst/>
                <a:latin typeface="Avenir Book"/>
                <a:ea typeface="Times New Roman" panose="02020603050405020304" pitchFamily="18" charset="0"/>
              </a:rPr>
              <a:t>CONSISTED OF 1007 PEOPLE</a:t>
            </a:r>
            <a:endParaRPr lang="en-GB" sz="1800" b="0" i="0" u="none" strike="noStrike" dirty="0">
              <a:effectLst/>
              <a:latin typeface="Arial" panose="020B0604020202020204" pitchFamily="34" charset="0"/>
            </a:endParaRPr>
          </a:p>
          <a:p>
            <a:endParaRPr lang="en-GB" sz="1800" b="0" i="0" u="none" strike="noStrike" kern="1200" dirty="0">
              <a:solidFill>
                <a:srgbClr val="000000"/>
              </a:solidFill>
              <a:effectLst/>
              <a:latin typeface="Avenir Book"/>
              <a:ea typeface="Times New Roman" panose="02020603050405020304" pitchFamily="18" charset="0"/>
            </a:endParaRPr>
          </a:p>
          <a:p>
            <a:pPr marL="0" marR="0" indent="0" rtl="0" eaLnBrk="1" fontAlgn="auto" latinLnBrk="0" hangingPunct="1">
              <a:spcBef>
                <a:spcPts val="0"/>
              </a:spcBef>
              <a:spcAft>
                <a:spcPts val="0"/>
              </a:spcAft>
            </a:pPr>
            <a:endParaRPr lang="en-GB" sz="1800" b="0" i="0" u="none" strike="noStrike" kern="1200" dirty="0">
              <a:solidFill>
                <a:srgbClr val="000000"/>
              </a:solidFill>
              <a:effectLst/>
              <a:latin typeface="Avenir Book"/>
              <a:ea typeface="Times New Roman" panose="02020603050405020304" pitchFamily="18" charset="0"/>
            </a:endParaRPr>
          </a:p>
          <a:p>
            <a:pPr marL="0" marR="0" indent="0" rtl="0" eaLnBrk="1" fontAlgn="auto" latinLnBrk="0" hangingPunct="1">
              <a:spcBef>
                <a:spcPts val="0"/>
              </a:spcBef>
              <a:spcAft>
                <a:spcPts val="0"/>
              </a:spcAft>
            </a:pPr>
            <a:endParaRPr lang="en-GB" dirty="0">
              <a:solidFill>
                <a:srgbClr val="000000"/>
              </a:solidFill>
              <a:latin typeface="Avenir Book"/>
              <a:ea typeface="Times New Roman" panose="02020603050405020304" pitchFamily="18" charset="0"/>
            </a:endParaRPr>
          </a:p>
          <a:p>
            <a:pPr marL="0" marR="0" indent="0" rtl="0" eaLnBrk="1" fontAlgn="auto" latinLnBrk="0" hangingPunct="1">
              <a:spcBef>
                <a:spcPts val="0"/>
              </a:spcBef>
              <a:spcAft>
                <a:spcPts val="0"/>
              </a:spcAft>
            </a:pPr>
            <a:endParaRPr lang="en-GB" sz="1800" b="0" i="0" u="none" strike="noStrike" kern="1200" dirty="0">
              <a:solidFill>
                <a:srgbClr val="000000"/>
              </a:solidFill>
              <a:effectLst/>
              <a:latin typeface="Avenir Book"/>
              <a:ea typeface="Times New Roman" panose="02020603050405020304" pitchFamily="18" charset="0"/>
            </a:endParaRPr>
          </a:p>
        </p:txBody>
      </p:sp>
      <p:pic>
        <p:nvPicPr>
          <p:cNvPr id="11" name="Picture 10">
            <a:extLst>
              <a:ext uri="{FF2B5EF4-FFF2-40B4-BE49-F238E27FC236}">
                <a16:creationId xmlns:a16="http://schemas.microsoft.com/office/drawing/2014/main" xmlns="" id="{814291CF-0E94-43FB-8A3F-83945A32E06B}"/>
              </a:ext>
            </a:extLst>
          </p:cNvPr>
          <p:cNvPicPr>
            <a:picLocks noChangeAspect="1"/>
          </p:cNvPicPr>
          <p:nvPr/>
        </p:nvPicPr>
        <p:blipFill>
          <a:blip r:embed="rId4"/>
          <a:stretch>
            <a:fillRect/>
          </a:stretch>
        </p:blipFill>
        <p:spPr>
          <a:xfrm>
            <a:off x="5600700" y="2335378"/>
            <a:ext cx="2295653" cy="1530435"/>
          </a:xfrm>
          <a:prstGeom prst="rect">
            <a:avLst/>
          </a:prstGeom>
        </p:spPr>
      </p:pic>
      <p:pic>
        <p:nvPicPr>
          <p:cNvPr id="12" name="Picture 11">
            <a:extLst>
              <a:ext uri="{FF2B5EF4-FFF2-40B4-BE49-F238E27FC236}">
                <a16:creationId xmlns:a16="http://schemas.microsoft.com/office/drawing/2014/main" xmlns="" id="{391C64AB-55D3-4C34-BE86-21B7A8EB51FC}"/>
              </a:ext>
            </a:extLst>
          </p:cNvPr>
          <p:cNvPicPr>
            <a:picLocks noChangeAspect="1"/>
          </p:cNvPicPr>
          <p:nvPr/>
        </p:nvPicPr>
        <p:blipFill>
          <a:blip r:embed="rId5"/>
          <a:stretch>
            <a:fillRect/>
          </a:stretch>
        </p:blipFill>
        <p:spPr>
          <a:xfrm>
            <a:off x="6255531" y="1120476"/>
            <a:ext cx="2107522" cy="1400340"/>
          </a:xfrm>
          <a:prstGeom prst="rect">
            <a:avLst/>
          </a:prstGeom>
        </p:spPr>
      </p:pic>
      <p:pic>
        <p:nvPicPr>
          <p:cNvPr id="1026" name="Picture 2" descr="woman showing black Samsung smartphone">
            <a:extLst>
              <a:ext uri="{FF2B5EF4-FFF2-40B4-BE49-F238E27FC236}">
                <a16:creationId xmlns:a16="http://schemas.microsoft.com/office/drawing/2014/main" xmlns="" id="{8C7289D9-3B79-4FDA-9370-19D9FC1680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8126" y="4475284"/>
            <a:ext cx="2083580" cy="138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3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EFF4C805-99AD-4092-83D6-09ECC8599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5" name="TextBox 4">
            <a:extLst>
              <a:ext uri="{FF2B5EF4-FFF2-40B4-BE49-F238E27FC236}">
                <a16:creationId xmlns:a16="http://schemas.microsoft.com/office/drawing/2014/main" xmlns="" id="{F1949419-1B91-4862-8413-633246D93FAB}"/>
              </a:ext>
            </a:extLst>
          </p:cNvPr>
          <p:cNvSpPr txBox="1"/>
          <p:nvPr/>
        </p:nvSpPr>
        <p:spPr>
          <a:xfrm>
            <a:off x="2081814" y="3103577"/>
            <a:ext cx="6209930" cy="2677656"/>
          </a:xfrm>
          <a:prstGeom prst="rect">
            <a:avLst/>
          </a:prstGeom>
          <a:noFill/>
        </p:spPr>
        <p:txBody>
          <a:bodyPr wrap="square">
            <a:spAutoFit/>
          </a:bodyPr>
          <a:lstStyle/>
          <a:p>
            <a:pPr marL="457200"/>
            <a:r>
              <a:rPr lang="en-GB" sz="2400" b="1" dirty="0">
                <a:effectLst/>
                <a:latin typeface="Avenir Book"/>
                <a:ea typeface="Times New Roman" panose="02020603050405020304" pitchFamily="18" charset="0"/>
              </a:rPr>
              <a:t>REFLECT</a:t>
            </a:r>
            <a:endParaRPr lang="en-GB"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effectLst/>
                <a:latin typeface="Avenir Book"/>
                <a:ea typeface="MS Mincho" panose="02020609040205080304" pitchFamily="49" charset="-128"/>
                <a:cs typeface="Times New Roman" panose="02020603050405020304" pitchFamily="18" charset="0"/>
              </a:rPr>
              <a:t>What is depression? Can people be ‘fixed’?</a:t>
            </a:r>
            <a:endParaRPr lang="en-GB" sz="24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venir Book"/>
                <a:ea typeface="MS Mincho" panose="02020609040205080304" pitchFamily="49" charset="-128"/>
                <a:cs typeface="Times New Roman" panose="02020603050405020304" pitchFamily="18" charset="0"/>
              </a:rPr>
              <a:t>How can Lucy show her mum </a:t>
            </a:r>
            <a:r>
              <a:rPr lang="en-US" sz="2400" b="1" dirty="0">
                <a:effectLst/>
                <a:latin typeface="Avenir Book"/>
                <a:ea typeface="MS Mincho" panose="02020609040205080304" pitchFamily="49" charset="-128"/>
                <a:cs typeface="Times New Roman" panose="02020603050405020304" pitchFamily="18" charset="0"/>
              </a:rPr>
              <a:t>kindness</a:t>
            </a:r>
            <a:r>
              <a:rPr lang="en-US" sz="2400" dirty="0">
                <a:effectLst/>
                <a:latin typeface="Avenir Book"/>
                <a:ea typeface="MS Mincho" panose="02020609040205080304" pitchFamily="49" charset="-128"/>
                <a:cs typeface="Times New Roman" panose="02020603050405020304" pitchFamily="18" charset="0"/>
              </a:rPr>
              <a:t> when she is unwell and sad?</a:t>
            </a:r>
            <a:endParaRPr lang="en-GB" sz="24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venir Book"/>
                <a:ea typeface="MS Mincho" panose="02020609040205080304" pitchFamily="49" charset="-128"/>
                <a:cs typeface="Times New Roman" panose="02020603050405020304" pitchFamily="18" charset="0"/>
              </a:rPr>
              <a:t>Who else might help to </a:t>
            </a:r>
            <a:r>
              <a:rPr lang="en-US" sz="2400" b="1" dirty="0">
                <a:effectLst/>
                <a:latin typeface="Avenir Book"/>
                <a:ea typeface="MS Mincho" panose="02020609040205080304" pitchFamily="49" charset="-128"/>
                <a:cs typeface="Times New Roman" panose="02020603050405020304" pitchFamily="18" charset="0"/>
              </a:rPr>
              <a:t>support</a:t>
            </a:r>
            <a:r>
              <a:rPr lang="en-US" sz="2400" dirty="0">
                <a:effectLst/>
                <a:latin typeface="Avenir Book"/>
                <a:ea typeface="MS Mincho" panose="02020609040205080304" pitchFamily="49" charset="-128"/>
                <a:cs typeface="Times New Roman" panose="02020603050405020304" pitchFamily="18" charset="0"/>
              </a:rPr>
              <a:t> Lucy?</a:t>
            </a:r>
            <a:endParaRPr lang="en-GB" sz="24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venir Book"/>
                <a:ea typeface="MS Mincho" panose="02020609040205080304" pitchFamily="49" charset="-128"/>
                <a:cs typeface="Times New Roman" panose="02020603050405020304" pitchFamily="18" charset="0"/>
              </a:rPr>
              <a:t>Can you think of a time you showed kindness recently? Who did you help?</a:t>
            </a:r>
            <a:endParaRPr lang="en-GB"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5739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A26EA422-9CD8-41DC-8F57-25AD2F959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0F3564EE-FE85-4CE4-B969-292599D2EF72}"/>
              </a:ext>
            </a:extLst>
          </p:cNvPr>
          <p:cNvSpPr txBox="1"/>
          <p:nvPr/>
        </p:nvSpPr>
        <p:spPr>
          <a:xfrm>
            <a:off x="372862" y="1009061"/>
            <a:ext cx="8109752" cy="1138773"/>
          </a:xfrm>
          <a:prstGeom prst="rect">
            <a:avLst/>
          </a:prstGeom>
          <a:noFill/>
        </p:spPr>
        <p:txBody>
          <a:bodyPr wrap="square">
            <a:spAutoFit/>
          </a:bodyPr>
          <a:lstStyle/>
          <a:p>
            <a:pPr marL="457200"/>
            <a:r>
              <a:rPr lang="en-GB" sz="2400" b="1" dirty="0">
                <a:effectLst/>
                <a:latin typeface="Avenir Book"/>
                <a:ea typeface="Times New Roman" panose="02020603050405020304" pitchFamily="18" charset="0"/>
              </a:rPr>
              <a:t>CONSIDER</a:t>
            </a:r>
          </a:p>
          <a:p>
            <a:pPr marL="457200"/>
            <a:endParaRPr lang="en-GB" sz="2400" b="1" u="sng" dirty="0">
              <a:effectLst/>
              <a:latin typeface="Avenir Book"/>
              <a:ea typeface="Times New Roman" panose="02020603050405020304" pitchFamily="18" charset="0"/>
            </a:endParaRPr>
          </a:p>
          <a:p>
            <a:pPr marL="457200"/>
            <a:r>
              <a:rPr lang="en-GB" sz="2000" dirty="0">
                <a:effectLst/>
                <a:latin typeface="Avenir Book"/>
                <a:ea typeface="Times New Roman" panose="02020603050405020304" pitchFamily="18" charset="0"/>
              </a:rPr>
              <a:t>WHICH 3 QUALITIES ARE MOST IMPORTANT TO YOU IN A FRIEND?</a:t>
            </a:r>
            <a:endParaRPr lang="en-GB" sz="2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72624D00-2962-442F-BF08-9271BFD70718}"/>
              </a:ext>
            </a:extLst>
          </p:cNvPr>
          <p:cNvSpPr txBox="1"/>
          <p:nvPr/>
        </p:nvSpPr>
        <p:spPr>
          <a:xfrm>
            <a:off x="994299" y="4705701"/>
            <a:ext cx="7488315" cy="1446550"/>
          </a:xfrm>
          <a:prstGeom prst="rect">
            <a:avLst/>
          </a:prstGeom>
          <a:noFill/>
        </p:spPr>
        <p:txBody>
          <a:bodyPr wrap="square">
            <a:spAutoFit/>
          </a:bodyPr>
          <a:lstStyle/>
          <a:p>
            <a:r>
              <a:rPr lang="en-GB" sz="1800" u="sng" dirty="0">
                <a:effectLst/>
                <a:latin typeface="Avenir Book"/>
                <a:ea typeface="Times New Roman" panose="02020603050405020304" pitchFamily="18" charset="0"/>
              </a:rPr>
              <a:t>Close your eyes and think of a time when…</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1800" b="1" dirty="0">
                <a:effectLst/>
                <a:latin typeface="Avenir Book"/>
                <a:ea typeface="MS Mincho" panose="02020609040205080304" pitchFamily="49" charset="-128"/>
                <a:cs typeface="Times New Roman" panose="02020603050405020304" pitchFamily="18" charset="0"/>
              </a:rPr>
              <a:t>you</a:t>
            </a:r>
            <a:r>
              <a:rPr lang="en-US" sz="1800" dirty="0">
                <a:effectLst/>
                <a:latin typeface="Avenir Book"/>
                <a:ea typeface="MS Mincho" panose="02020609040205080304" pitchFamily="49" charset="-128"/>
                <a:cs typeface="Times New Roman" panose="02020603050405020304" pitchFamily="18" charset="0"/>
              </a:rPr>
              <a:t> have shown one of these qualities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800" b="1" dirty="0">
                <a:effectLst/>
                <a:latin typeface="Avenir Book"/>
                <a:ea typeface="MS Mincho" panose="02020609040205080304" pitchFamily="49" charset="-128"/>
                <a:cs typeface="Times New Roman" panose="02020603050405020304" pitchFamily="18" charset="0"/>
              </a:rPr>
              <a:t>a friend</a:t>
            </a:r>
            <a:r>
              <a:rPr lang="en-US" sz="1800" dirty="0">
                <a:effectLst/>
                <a:latin typeface="Avenir Book"/>
                <a:ea typeface="MS Mincho" panose="02020609040205080304" pitchFamily="49" charset="-128"/>
                <a:cs typeface="Times New Roman" panose="02020603050405020304" pitchFamily="18" charset="0"/>
              </a:rPr>
              <a:t> showed one of these qualities</a:t>
            </a:r>
          </a:p>
          <a:p>
            <a:pPr lvl="0"/>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venir Book"/>
                <a:ea typeface="Times New Roman" panose="02020603050405020304" pitchFamily="18" charset="0"/>
              </a:rPr>
              <a:t>HOW ARE HAPPINESS, FRIENDSHIP, AND KINDNESS ALL CONNECTED?</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033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board&#10;&#10;Description automatically generated">
            <a:extLst>
              <a:ext uri="{FF2B5EF4-FFF2-40B4-BE49-F238E27FC236}">
                <a16:creationId xmlns:a16="http://schemas.microsoft.com/office/drawing/2014/main" xmlns="" id="{CA67DCA6-9A81-44D3-8411-AEC0B7A71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
        <p:nvSpPr>
          <p:cNvPr id="4" name="TextBox 3">
            <a:extLst>
              <a:ext uri="{FF2B5EF4-FFF2-40B4-BE49-F238E27FC236}">
                <a16:creationId xmlns:a16="http://schemas.microsoft.com/office/drawing/2014/main" xmlns="" id="{DE9556AB-B356-4A41-85C6-522D168E998C}"/>
              </a:ext>
            </a:extLst>
          </p:cNvPr>
          <p:cNvSpPr txBox="1"/>
          <p:nvPr/>
        </p:nvSpPr>
        <p:spPr>
          <a:xfrm>
            <a:off x="737599" y="1187534"/>
            <a:ext cx="7668801" cy="3447098"/>
          </a:xfrm>
          <a:prstGeom prst="rect">
            <a:avLst/>
          </a:prstGeom>
          <a:noFill/>
        </p:spPr>
        <p:txBody>
          <a:bodyPr wrap="square">
            <a:spAutoFit/>
          </a:bodyPr>
          <a:lstStyle/>
          <a:p>
            <a:r>
              <a:rPr lang="en-GB" sz="2400" b="1" dirty="0">
                <a:effectLst/>
                <a:latin typeface="Avenir Book"/>
                <a:ea typeface="Times New Roman" panose="02020603050405020304" pitchFamily="18" charset="0"/>
              </a:rPr>
              <a:t>TIME TO LOOK AT AN EXTRACT</a:t>
            </a:r>
            <a:endParaRPr lang="en-GB" sz="2400" dirty="0">
              <a:effectLst/>
              <a:latin typeface="Times New Roman" panose="02020603050405020304" pitchFamily="18" charset="0"/>
              <a:ea typeface="Times New Roman" panose="02020603050405020304" pitchFamily="18" charset="0"/>
            </a:endParaRPr>
          </a:p>
          <a:p>
            <a:r>
              <a:rPr lang="en-GB" sz="1400" b="1" u="none" strike="noStrike" dirty="0">
                <a:solidFill>
                  <a:srgbClr val="808080"/>
                </a:solidFill>
                <a:effectLst/>
                <a:latin typeface="Avenir Book"/>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457200" indent="457200"/>
            <a:r>
              <a:rPr lang="en-GB" sz="2000" dirty="0">
                <a:solidFill>
                  <a:srgbClr val="000000"/>
                </a:solidFill>
                <a:effectLst/>
                <a:latin typeface="Avenir Book"/>
                <a:ea typeface="Times New Roman" panose="02020603050405020304" pitchFamily="18" charset="0"/>
              </a:rPr>
              <a:t>“Just because I’ve got my own problems doesn’t mean you shouldn’t tell me about yours.”</a:t>
            </a:r>
            <a:endParaRPr lang="en-GB" sz="2000" dirty="0">
              <a:effectLst/>
              <a:latin typeface="Times New Roman" panose="02020603050405020304" pitchFamily="18" charset="0"/>
              <a:ea typeface="Times New Roman" panose="02020603050405020304" pitchFamily="18" charset="0"/>
            </a:endParaRPr>
          </a:p>
          <a:p>
            <a:pPr marL="457200"/>
            <a:r>
              <a:rPr lang="en-GB" sz="2000" dirty="0">
                <a:solidFill>
                  <a:srgbClr val="000000"/>
                </a:solidFill>
                <a:effectLst/>
                <a:latin typeface="Avenir Book"/>
                <a:ea typeface="Times New Roman" panose="02020603050405020304" pitchFamily="18" charset="0"/>
              </a:rPr>
              <a:t>	Sandesh paused in the hallway and studied my face like he was looking right into me. “Because that’s what you do, is it, Lucy? Share your problems? Because from where I’m standing that’s an area you need to work on.” </a:t>
            </a:r>
          </a:p>
          <a:p>
            <a:pPr marL="457200"/>
            <a:r>
              <a:rPr lang="en-GB" sz="2000" dirty="0">
                <a:solidFill>
                  <a:srgbClr val="000000"/>
                </a:solidFill>
                <a:effectLst/>
                <a:latin typeface="Avenir Book"/>
                <a:ea typeface="Times New Roman" panose="02020603050405020304" pitchFamily="18" charset="0"/>
              </a:rPr>
              <a:t>His words were blunt, but he said them kindly.</a:t>
            </a:r>
            <a:endParaRPr lang="en-GB" sz="2000" dirty="0">
              <a:effectLst/>
              <a:latin typeface="Times New Roman" panose="02020603050405020304" pitchFamily="18" charset="0"/>
              <a:ea typeface="Times New Roman" panose="02020603050405020304" pitchFamily="18" charset="0"/>
            </a:endParaRPr>
          </a:p>
          <a:p>
            <a:r>
              <a:rPr lang="en-GB" sz="2000" dirty="0">
                <a:solidFill>
                  <a:srgbClr val="000000"/>
                </a:solidFill>
                <a:effectLst/>
                <a:latin typeface="Avenir Book"/>
                <a:ea typeface="Times New Roman" panose="02020603050405020304" pitchFamily="18" charset="0"/>
              </a:rPr>
              <a:t>		And we both knew he was right.</a:t>
            </a:r>
            <a:r>
              <a:rPr lang="en-GB" sz="2000" dirty="0">
                <a:solidFill>
                  <a:srgbClr val="808080"/>
                </a:solidFill>
                <a:effectLst/>
                <a:latin typeface="Avenir Book"/>
                <a:ea typeface="Times New Roman" panose="02020603050405020304" pitchFamily="18" charset="0"/>
              </a:rPr>
              <a:t/>
            </a:r>
            <a:br>
              <a:rPr lang="en-GB" sz="2000" dirty="0">
                <a:solidFill>
                  <a:srgbClr val="808080"/>
                </a:solidFill>
                <a:effectLst/>
                <a:latin typeface="Avenir Book"/>
                <a:ea typeface="Times New Roman" panose="02020603050405020304" pitchFamily="18" charset="0"/>
              </a:rPr>
            </a:b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3694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451</Words>
  <Application>Microsoft Office PowerPoint</Application>
  <PresentationFormat>On-screen Show (4:3)</PresentationFormat>
  <Paragraphs>95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Book</vt:lpstr>
      <vt:lpstr>Calibri</vt:lpstr>
      <vt:lpstr>Calibri Light</vt:lpstr>
      <vt:lpstr>Cambria</vt:lpstr>
      <vt:lpstr>MS Mincho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Olney</dc:creator>
  <cp:lastModifiedBy>caroline</cp:lastModifiedBy>
  <cp:revision>22</cp:revision>
  <dcterms:created xsi:type="dcterms:W3CDTF">2021-01-19T12:55:56Z</dcterms:created>
  <dcterms:modified xsi:type="dcterms:W3CDTF">2021-04-26T12:15:42Z</dcterms:modified>
</cp:coreProperties>
</file>